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1" r:id="rId4"/>
    <p:sldId id="265" r:id="rId5"/>
    <p:sldId id="269" r:id="rId6"/>
    <p:sldId id="268" r:id="rId7"/>
    <p:sldId id="266" r:id="rId8"/>
    <p:sldId id="272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61310" autoAdjust="0"/>
  </p:normalViewPr>
  <p:slideViewPr>
    <p:cSldViewPr snapToGrid="0">
      <p:cViewPr varScale="1">
        <p:scale>
          <a:sx n="55" d="100"/>
          <a:sy n="55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D91E3D-6D82-4B2E-A86D-3AAA74AA5E1A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7A71FFC-4A66-40AD-96B1-BA75B85AC41E}">
      <dgm:prSet phldrT="[Text]"/>
      <dgm:spPr/>
      <dgm:t>
        <a:bodyPr/>
        <a:lstStyle/>
        <a:p>
          <a:r>
            <a:rPr lang="en-US" dirty="0"/>
            <a:t>Daily Energy Use</a:t>
          </a:r>
        </a:p>
      </dgm:t>
    </dgm:pt>
    <dgm:pt modelId="{0551909B-8B02-47E5-9156-E31DF4BD029F}" type="parTrans" cxnId="{CB3A43E0-6A20-4E87-9A46-7B3F9C9ECC20}">
      <dgm:prSet/>
      <dgm:spPr/>
      <dgm:t>
        <a:bodyPr/>
        <a:lstStyle/>
        <a:p>
          <a:endParaRPr lang="en-US"/>
        </a:p>
      </dgm:t>
    </dgm:pt>
    <dgm:pt modelId="{C80FE27E-543D-4515-954B-D2DBAA0D8A75}" type="sibTrans" cxnId="{CB3A43E0-6A20-4E87-9A46-7B3F9C9ECC20}">
      <dgm:prSet/>
      <dgm:spPr/>
      <dgm:t>
        <a:bodyPr/>
        <a:lstStyle/>
        <a:p>
          <a:endParaRPr lang="en-US"/>
        </a:p>
      </dgm:t>
    </dgm:pt>
    <dgm:pt modelId="{A6F45242-E38C-4C53-843F-2EEC69F76C9C}">
      <dgm:prSet phldrT="[Text]"/>
      <dgm:spPr/>
      <dgm:t>
        <a:bodyPr/>
        <a:lstStyle/>
        <a:p>
          <a:r>
            <a:rPr lang="en-US" dirty="0"/>
            <a:t>Basal Metabolic Rate</a:t>
          </a:r>
        </a:p>
      </dgm:t>
    </dgm:pt>
    <dgm:pt modelId="{F919A540-C691-41A0-A19C-C9B0AB84EC9C}" type="parTrans" cxnId="{C1BD3F61-DB17-486B-85A2-4CBF635F78E4}">
      <dgm:prSet/>
      <dgm:spPr/>
      <dgm:t>
        <a:bodyPr/>
        <a:lstStyle/>
        <a:p>
          <a:endParaRPr lang="en-US"/>
        </a:p>
      </dgm:t>
    </dgm:pt>
    <dgm:pt modelId="{EB47F2B0-5907-4AC1-A510-10F1CAFF3FA1}" type="sibTrans" cxnId="{C1BD3F61-DB17-486B-85A2-4CBF635F78E4}">
      <dgm:prSet/>
      <dgm:spPr/>
      <dgm:t>
        <a:bodyPr/>
        <a:lstStyle/>
        <a:p>
          <a:endParaRPr lang="en-US"/>
        </a:p>
      </dgm:t>
    </dgm:pt>
    <dgm:pt modelId="{A5A753ED-F00B-4769-B6EE-B61430DBB4CF}">
      <dgm:prSet phldrT="[Text]"/>
      <dgm:spPr/>
      <dgm:t>
        <a:bodyPr/>
        <a:lstStyle/>
        <a:p>
          <a:r>
            <a:rPr lang="en-US" dirty="0"/>
            <a:t>Resting Metabolic Rate</a:t>
          </a:r>
        </a:p>
      </dgm:t>
    </dgm:pt>
    <dgm:pt modelId="{B052A189-B570-4CE0-82F2-81641EBA1B3C}" type="parTrans" cxnId="{E2A97EA8-FC56-414D-99C7-3D890C6E42C0}">
      <dgm:prSet/>
      <dgm:spPr/>
      <dgm:t>
        <a:bodyPr/>
        <a:lstStyle/>
        <a:p>
          <a:endParaRPr lang="en-US"/>
        </a:p>
      </dgm:t>
    </dgm:pt>
    <dgm:pt modelId="{A4C64E56-24E7-476A-B316-870178638D76}" type="sibTrans" cxnId="{E2A97EA8-FC56-414D-99C7-3D890C6E42C0}">
      <dgm:prSet/>
      <dgm:spPr/>
      <dgm:t>
        <a:bodyPr/>
        <a:lstStyle/>
        <a:p>
          <a:endParaRPr lang="en-US"/>
        </a:p>
      </dgm:t>
    </dgm:pt>
    <dgm:pt modelId="{83E4F179-129D-4FEF-A880-1957AC8EA6EF}">
      <dgm:prSet phldrT="[Text]"/>
      <dgm:spPr/>
      <dgm:t>
        <a:bodyPr/>
        <a:lstStyle/>
        <a:p>
          <a:r>
            <a:rPr lang="en-US" dirty="0"/>
            <a:t>Exercise Activity </a:t>
          </a:r>
        </a:p>
      </dgm:t>
    </dgm:pt>
    <dgm:pt modelId="{3FA2FB56-121C-4C28-8BA0-B04092BF098D}" type="parTrans" cxnId="{DF0113E2-6075-4A1E-9E76-F0FE9A421E33}">
      <dgm:prSet/>
      <dgm:spPr/>
      <dgm:t>
        <a:bodyPr/>
        <a:lstStyle/>
        <a:p>
          <a:endParaRPr lang="en-US"/>
        </a:p>
      </dgm:t>
    </dgm:pt>
    <dgm:pt modelId="{8135FE59-0589-4F2F-9491-74D2C76A9F03}" type="sibTrans" cxnId="{DF0113E2-6075-4A1E-9E76-F0FE9A421E33}">
      <dgm:prSet/>
      <dgm:spPr/>
      <dgm:t>
        <a:bodyPr/>
        <a:lstStyle/>
        <a:p>
          <a:endParaRPr lang="en-US"/>
        </a:p>
      </dgm:t>
    </dgm:pt>
    <dgm:pt modelId="{471BE6B7-F433-4229-A7EC-DFE63CDBD502}">
      <dgm:prSet phldrT="[Text]"/>
      <dgm:spPr/>
      <dgm:t>
        <a:bodyPr/>
        <a:lstStyle/>
        <a:p>
          <a:r>
            <a:rPr lang="en-US" dirty="0"/>
            <a:t>Thermic Effect of Feeding</a:t>
          </a:r>
        </a:p>
      </dgm:t>
    </dgm:pt>
    <dgm:pt modelId="{39624BB1-3E42-4ABA-889D-EB88B98071B6}" type="parTrans" cxnId="{4826D04F-C68B-4C36-9012-2573D91A50B1}">
      <dgm:prSet/>
      <dgm:spPr/>
      <dgm:t>
        <a:bodyPr/>
        <a:lstStyle/>
        <a:p>
          <a:endParaRPr lang="en-US"/>
        </a:p>
      </dgm:t>
    </dgm:pt>
    <dgm:pt modelId="{86A73C4A-CFB4-47BF-BC2D-BC02D548F591}" type="sibTrans" cxnId="{4826D04F-C68B-4C36-9012-2573D91A50B1}">
      <dgm:prSet/>
      <dgm:spPr/>
      <dgm:t>
        <a:bodyPr/>
        <a:lstStyle/>
        <a:p>
          <a:endParaRPr lang="en-US"/>
        </a:p>
      </dgm:t>
    </dgm:pt>
    <dgm:pt modelId="{5284A3D3-9808-45BC-936F-9602CC832459}">
      <dgm:prSet phldrT="[Text]"/>
      <dgm:spPr/>
      <dgm:t>
        <a:bodyPr/>
        <a:lstStyle/>
        <a:p>
          <a:r>
            <a:rPr lang="en-US" dirty="0"/>
            <a:t>Non-Exercise Activity </a:t>
          </a:r>
        </a:p>
      </dgm:t>
    </dgm:pt>
    <dgm:pt modelId="{9686650B-3AB7-45A9-876B-D5F33DCDE562}" type="parTrans" cxnId="{20FD7739-125B-4EA8-814C-62675A23EF3F}">
      <dgm:prSet/>
      <dgm:spPr/>
      <dgm:t>
        <a:bodyPr/>
        <a:lstStyle/>
        <a:p>
          <a:endParaRPr lang="en-US"/>
        </a:p>
      </dgm:t>
    </dgm:pt>
    <dgm:pt modelId="{67DB93D7-12F3-4707-8388-F0361C3214A3}" type="sibTrans" cxnId="{20FD7739-125B-4EA8-814C-62675A23EF3F}">
      <dgm:prSet/>
      <dgm:spPr/>
      <dgm:t>
        <a:bodyPr/>
        <a:lstStyle/>
        <a:p>
          <a:endParaRPr lang="en-US"/>
        </a:p>
      </dgm:t>
    </dgm:pt>
    <dgm:pt modelId="{7A9B8C69-B8C3-4AA4-AB94-9AF721D2613A}" type="pres">
      <dgm:prSet presAssocID="{ACD91E3D-6D82-4B2E-A86D-3AAA74AA5E1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C781C6B-A045-4A9D-B810-41BE07B4DA90}" type="pres">
      <dgm:prSet presAssocID="{27A71FFC-4A66-40AD-96B1-BA75B85AC41E}" presName="centerShape" presStyleLbl="node0" presStyleIdx="0" presStyleCnt="1"/>
      <dgm:spPr/>
    </dgm:pt>
    <dgm:pt modelId="{3DC22990-5912-4AB9-ADFD-E1632F5CD545}" type="pres">
      <dgm:prSet presAssocID="{F919A540-C691-41A0-A19C-C9B0AB84EC9C}" presName="parTrans" presStyleLbl="bgSibTrans2D1" presStyleIdx="0" presStyleCnt="5"/>
      <dgm:spPr/>
    </dgm:pt>
    <dgm:pt modelId="{EBC486A7-1EC9-43B5-B524-E6BBF215AB5D}" type="pres">
      <dgm:prSet presAssocID="{A6F45242-E38C-4C53-843F-2EEC69F76C9C}" presName="node" presStyleLbl="node1" presStyleIdx="0" presStyleCnt="5">
        <dgm:presLayoutVars>
          <dgm:bulletEnabled val="1"/>
        </dgm:presLayoutVars>
      </dgm:prSet>
      <dgm:spPr/>
    </dgm:pt>
    <dgm:pt modelId="{8390671C-A9E4-4CF0-9201-13A5CC90880D}" type="pres">
      <dgm:prSet presAssocID="{B052A189-B570-4CE0-82F2-81641EBA1B3C}" presName="parTrans" presStyleLbl="bgSibTrans2D1" presStyleIdx="1" presStyleCnt="5"/>
      <dgm:spPr/>
    </dgm:pt>
    <dgm:pt modelId="{9991CBE8-6EE7-4956-B9CF-BD91229B1054}" type="pres">
      <dgm:prSet presAssocID="{A5A753ED-F00B-4769-B6EE-B61430DBB4CF}" presName="node" presStyleLbl="node1" presStyleIdx="1" presStyleCnt="5">
        <dgm:presLayoutVars>
          <dgm:bulletEnabled val="1"/>
        </dgm:presLayoutVars>
      </dgm:prSet>
      <dgm:spPr/>
    </dgm:pt>
    <dgm:pt modelId="{5D15F9FF-CE3D-42DB-AEF9-CFDDD328F6C9}" type="pres">
      <dgm:prSet presAssocID="{39624BB1-3E42-4ABA-889D-EB88B98071B6}" presName="parTrans" presStyleLbl="bgSibTrans2D1" presStyleIdx="2" presStyleCnt="5"/>
      <dgm:spPr/>
    </dgm:pt>
    <dgm:pt modelId="{01702BF0-2D31-4CA2-9355-A12C9502B8B6}" type="pres">
      <dgm:prSet presAssocID="{471BE6B7-F433-4229-A7EC-DFE63CDBD502}" presName="node" presStyleLbl="node1" presStyleIdx="2" presStyleCnt="5">
        <dgm:presLayoutVars>
          <dgm:bulletEnabled val="1"/>
        </dgm:presLayoutVars>
      </dgm:prSet>
      <dgm:spPr/>
    </dgm:pt>
    <dgm:pt modelId="{3E0F2BDF-3550-4787-8F60-600F912BB425}" type="pres">
      <dgm:prSet presAssocID="{3FA2FB56-121C-4C28-8BA0-B04092BF098D}" presName="parTrans" presStyleLbl="bgSibTrans2D1" presStyleIdx="3" presStyleCnt="5"/>
      <dgm:spPr/>
    </dgm:pt>
    <dgm:pt modelId="{2B2A8C44-8205-4D0C-B7B9-CD140DBB6115}" type="pres">
      <dgm:prSet presAssocID="{83E4F179-129D-4FEF-A880-1957AC8EA6EF}" presName="node" presStyleLbl="node1" presStyleIdx="3" presStyleCnt="5">
        <dgm:presLayoutVars>
          <dgm:bulletEnabled val="1"/>
        </dgm:presLayoutVars>
      </dgm:prSet>
      <dgm:spPr/>
    </dgm:pt>
    <dgm:pt modelId="{007EFA12-E512-49CE-81B9-1A4AF97CBCA7}" type="pres">
      <dgm:prSet presAssocID="{9686650B-3AB7-45A9-876B-D5F33DCDE562}" presName="parTrans" presStyleLbl="bgSibTrans2D1" presStyleIdx="4" presStyleCnt="5"/>
      <dgm:spPr/>
    </dgm:pt>
    <dgm:pt modelId="{E376F494-1F3A-4878-B6A5-0194D55491A7}" type="pres">
      <dgm:prSet presAssocID="{5284A3D3-9808-45BC-936F-9602CC832459}" presName="node" presStyleLbl="node1" presStyleIdx="4" presStyleCnt="5">
        <dgm:presLayoutVars>
          <dgm:bulletEnabled val="1"/>
        </dgm:presLayoutVars>
      </dgm:prSet>
      <dgm:spPr/>
    </dgm:pt>
  </dgm:ptLst>
  <dgm:cxnLst>
    <dgm:cxn modelId="{A26BDB05-B5BF-4AA4-A2EC-68FD7672A493}" type="presOf" srcId="{A6F45242-E38C-4C53-843F-2EEC69F76C9C}" destId="{EBC486A7-1EC9-43B5-B524-E6BBF215AB5D}" srcOrd="0" destOrd="0" presId="urn:microsoft.com/office/officeart/2005/8/layout/radial4"/>
    <dgm:cxn modelId="{17C5A222-7BEA-4E49-97A2-D1ACF91EF663}" type="presOf" srcId="{27A71FFC-4A66-40AD-96B1-BA75B85AC41E}" destId="{4C781C6B-A045-4A9D-B810-41BE07B4DA90}" srcOrd="0" destOrd="0" presId="urn:microsoft.com/office/officeart/2005/8/layout/radial4"/>
    <dgm:cxn modelId="{20FD7739-125B-4EA8-814C-62675A23EF3F}" srcId="{27A71FFC-4A66-40AD-96B1-BA75B85AC41E}" destId="{5284A3D3-9808-45BC-936F-9602CC832459}" srcOrd="4" destOrd="0" parTransId="{9686650B-3AB7-45A9-876B-D5F33DCDE562}" sibTransId="{67DB93D7-12F3-4707-8388-F0361C3214A3}"/>
    <dgm:cxn modelId="{C1BD3F61-DB17-486B-85A2-4CBF635F78E4}" srcId="{27A71FFC-4A66-40AD-96B1-BA75B85AC41E}" destId="{A6F45242-E38C-4C53-843F-2EEC69F76C9C}" srcOrd="0" destOrd="0" parTransId="{F919A540-C691-41A0-A19C-C9B0AB84EC9C}" sibTransId="{EB47F2B0-5907-4AC1-A510-10F1CAFF3FA1}"/>
    <dgm:cxn modelId="{32064862-E0B5-4431-9A26-D8FBEC44A109}" type="presOf" srcId="{9686650B-3AB7-45A9-876B-D5F33DCDE562}" destId="{007EFA12-E512-49CE-81B9-1A4AF97CBCA7}" srcOrd="0" destOrd="0" presId="urn:microsoft.com/office/officeart/2005/8/layout/radial4"/>
    <dgm:cxn modelId="{F162AE62-11CF-4AC1-9043-5FA29F90ABAA}" type="presOf" srcId="{5284A3D3-9808-45BC-936F-9602CC832459}" destId="{E376F494-1F3A-4878-B6A5-0194D55491A7}" srcOrd="0" destOrd="0" presId="urn:microsoft.com/office/officeart/2005/8/layout/radial4"/>
    <dgm:cxn modelId="{BC075B63-8C12-452C-8C42-95E4A8B91241}" type="presOf" srcId="{39624BB1-3E42-4ABA-889D-EB88B98071B6}" destId="{5D15F9FF-CE3D-42DB-AEF9-CFDDD328F6C9}" srcOrd="0" destOrd="0" presId="urn:microsoft.com/office/officeart/2005/8/layout/radial4"/>
    <dgm:cxn modelId="{7BFB776C-5C1D-4C12-B2CC-6D563E1E32F4}" type="presOf" srcId="{83E4F179-129D-4FEF-A880-1957AC8EA6EF}" destId="{2B2A8C44-8205-4D0C-B7B9-CD140DBB6115}" srcOrd="0" destOrd="0" presId="urn:microsoft.com/office/officeart/2005/8/layout/radial4"/>
    <dgm:cxn modelId="{4826D04F-C68B-4C36-9012-2573D91A50B1}" srcId="{27A71FFC-4A66-40AD-96B1-BA75B85AC41E}" destId="{471BE6B7-F433-4229-A7EC-DFE63CDBD502}" srcOrd="2" destOrd="0" parTransId="{39624BB1-3E42-4ABA-889D-EB88B98071B6}" sibTransId="{86A73C4A-CFB4-47BF-BC2D-BC02D548F591}"/>
    <dgm:cxn modelId="{BDA67F87-6ADE-4D66-8A2D-52DA6AB5A601}" type="presOf" srcId="{ACD91E3D-6D82-4B2E-A86D-3AAA74AA5E1A}" destId="{7A9B8C69-B8C3-4AA4-AB94-9AF721D2613A}" srcOrd="0" destOrd="0" presId="urn:microsoft.com/office/officeart/2005/8/layout/radial4"/>
    <dgm:cxn modelId="{CFD36088-2CA3-4302-A8A7-E7C9D70BEDDC}" type="presOf" srcId="{B052A189-B570-4CE0-82F2-81641EBA1B3C}" destId="{8390671C-A9E4-4CF0-9201-13A5CC90880D}" srcOrd="0" destOrd="0" presId="urn:microsoft.com/office/officeart/2005/8/layout/radial4"/>
    <dgm:cxn modelId="{E2A97EA8-FC56-414D-99C7-3D890C6E42C0}" srcId="{27A71FFC-4A66-40AD-96B1-BA75B85AC41E}" destId="{A5A753ED-F00B-4769-B6EE-B61430DBB4CF}" srcOrd="1" destOrd="0" parTransId="{B052A189-B570-4CE0-82F2-81641EBA1B3C}" sibTransId="{A4C64E56-24E7-476A-B316-870178638D76}"/>
    <dgm:cxn modelId="{53AF77B7-303D-4C67-9980-FD61C891A8E9}" type="presOf" srcId="{471BE6B7-F433-4229-A7EC-DFE63CDBD502}" destId="{01702BF0-2D31-4CA2-9355-A12C9502B8B6}" srcOrd="0" destOrd="0" presId="urn:microsoft.com/office/officeart/2005/8/layout/radial4"/>
    <dgm:cxn modelId="{0E9EECC9-3237-4B0A-A2FF-C862975A23F6}" type="presOf" srcId="{A5A753ED-F00B-4769-B6EE-B61430DBB4CF}" destId="{9991CBE8-6EE7-4956-B9CF-BD91229B1054}" srcOrd="0" destOrd="0" presId="urn:microsoft.com/office/officeart/2005/8/layout/radial4"/>
    <dgm:cxn modelId="{453A30CC-624A-4D89-BDB7-07E16583758A}" type="presOf" srcId="{F919A540-C691-41A0-A19C-C9B0AB84EC9C}" destId="{3DC22990-5912-4AB9-ADFD-E1632F5CD545}" srcOrd="0" destOrd="0" presId="urn:microsoft.com/office/officeart/2005/8/layout/radial4"/>
    <dgm:cxn modelId="{CB3A43E0-6A20-4E87-9A46-7B3F9C9ECC20}" srcId="{ACD91E3D-6D82-4B2E-A86D-3AAA74AA5E1A}" destId="{27A71FFC-4A66-40AD-96B1-BA75B85AC41E}" srcOrd="0" destOrd="0" parTransId="{0551909B-8B02-47E5-9156-E31DF4BD029F}" sibTransId="{C80FE27E-543D-4515-954B-D2DBAA0D8A75}"/>
    <dgm:cxn modelId="{DF0113E2-6075-4A1E-9E76-F0FE9A421E33}" srcId="{27A71FFC-4A66-40AD-96B1-BA75B85AC41E}" destId="{83E4F179-129D-4FEF-A880-1957AC8EA6EF}" srcOrd="3" destOrd="0" parTransId="{3FA2FB56-121C-4C28-8BA0-B04092BF098D}" sibTransId="{8135FE59-0589-4F2F-9491-74D2C76A9F03}"/>
    <dgm:cxn modelId="{FC8A2CE5-10D7-4780-970E-5DDE74E9B6C7}" type="presOf" srcId="{3FA2FB56-121C-4C28-8BA0-B04092BF098D}" destId="{3E0F2BDF-3550-4787-8F60-600F912BB425}" srcOrd="0" destOrd="0" presId="urn:microsoft.com/office/officeart/2005/8/layout/radial4"/>
    <dgm:cxn modelId="{A584A6CC-7533-4050-AE5B-8821FFE87FF2}" type="presParOf" srcId="{7A9B8C69-B8C3-4AA4-AB94-9AF721D2613A}" destId="{4C781C6B-A045-4A9D-B810-41BE07B4DA90}" srcOrd="0" destOrd="0" presId="urn:microsoft.com/office/officeart/2005/8/layout/radial4"/>
    <dgm:cxn modelId="{E4BFE6D7-8C03-42D4-9CC4-D663778C4EAD}" type="presParOf" srcId="{7A9B8C69-B8C3-4AA4-AB94-9AF721D2613A}" destId="{3DC22990-5912-4AB9-ADFD-E1632F5CD545}" srcOrd="1" destOrd="0" presId="urn:microsoft.com/office/officeart/2005/8/layout/radial4"/>
    <dgm:cxn modelId="{78A8B36A-ABDE-45B1-A293-EB244B52DA23}" type="presParOf" srcId="{7A9B8C69-B8C3-4AA4-AB94-9AF721D2613A}" destId="{EBC486A7-1EC9-43B5-B524-E6BBF215AB5D}" srcOrd="2" destOrd="0" presId="urn:microsoft.com/office/officeart/2005/8/layout/radial4"/>
    <dgm:cxn modelId="{41DC9129-4293-4617-8F80-E28593160BEE}" type="presParOf" srcId="{7A9B8C69-B8C3-4AA4-AB94-9AF721D2613A}" destId="{8390671C-A9E4-4CF0-9201-13A5CC90880D}" srcOrd="3" destOrd="0" presId="urn:microsoft.com/office/officeart/2005/8/layout/radial4"/>
    <dgm:cxn modelId="{3BDDEFD9-7A02-49F3-A127-740BFD5520CA}" type="presParOf" srcId="{7A9B8C69-B8C3-4AA4-AB94-9AF721D2613A}" destId="{9991CBE8-6EE7-4956-B9CF-BD91229B1054}" srcOrd="4" destOrd="0" presId="urn:microsoft.com/office/officeart/2005/8/layout/radial4"/>
    <dgm:cxn modelId="{3DE725F8-4FF1-4536-9D18-4F66E9D531C1}" type="presParOf" srcId="{7A9B8C69-B8C3-4AA4-AB94-9AF721D2613A}" destId="{5D15F9FF-CE3D-42DB-AEF9-CFDDD328F6C9}" srcOrd="5" destOrd="0" presId="urn:microsoft.com/office/officeart/2005/8/layout/radial4"/>
    <dgm:cxn modelId="{0A5AD96D-90FF-48F4-831B-B5F5BCAC6396}" type="presParOf" srcId="{7A9B8C69-B8C3-4AA4-AB94-9AF721D2613A}" destId="{01702BF0-2D31-4CA2-9355-A12C9502B8B6}" srcOrd="6" destOrd="0" presId="urn:microsoft.com/office/officeart/2005/8/layout/radial4"/>
    <dgm:cxn modelId="{A3C3C1D2-0FC3-4B76-8876-2885DF046A35}" type="presParOf" srcId="{7A9B8C69-B8C3-4AA4-AB94-9AF721D2613A}" destId="{3E0F2BDF-3550-4787-8F60-600F912BB425}" srcOrd="7" destOrd="0" presId="urn:microsoft.com/office/officeart/2005/8/layout/radial4"/>
    <dgm:cxn modelId="{058AD811-4047-4E17-90E4-7EE565731A5F}" type="presParOf" srcId="{7A9B8C69-B8C3-4AA4-AB94-9AF721D2613A}" destId="{2B2A8C44-8205-4D0C-B7B9-CD140DBB6115}" srcOrd="8" destOrd="0" presId="urn:microsoft.com/office/officeart/2005/8/layout/radial4"/>
    <dgm:cxn modelId="{FD52F408-00F6-429D-8EBC-68EC66C7377A}" type="presParOf" srcId="{7A9B8C69-B8C3-4AA4-AB94-9AF721D2613A}" destId="{007EFA12-E512-49CE-81B9-1A4AF97CBCA7}" srcOrd="9" destOrd="0" presId="urn:microsoft.com/office/officeart/2005/8/layout/radial4"/>
    <dgm:cxn modelId="{F267D064-18EB-43FD-9A8A-D688022653CE}" type="presParOf" srcId="{7A9B8C69-B8C3-4AA4-AB94-9AF721D2613A}" destId="{E376F494-1F3A-4878-B6A5-0194D55491A7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81C6B-A045-4A9D-B810-41BE07B4DA90}">
      <dsp:nvSpPr>
        <dsp:cNvPr id="0" name=""/>
        <dsp:cNvSpPr/>
      </dsp:nvSpPr>
      <dsp:spPr>
        <a:xfrm>
          <a:off x="5010220" y="2646722"/>
          <a:ext cx="1962009" cy="196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Daily Energy Use</a:t>
          </a:r>
        </a:p>
      </dsp:txBody>
      <dsp:txXfrm>
        <a:off x="5297550" y="2934052"/>
        <a:ext cx="1387349" cy="1387349"/>
      </dsp:txXfrm>
    </dsp:sp>
    <dsp:sp modelId="{3DC22990-5912-4AB9-ADFD-E1632F5CD545}">
      <dsp:nvSpPr>
        <dsp:cNvPr id="0" name=""/>
        <dsp:cNvSpPr/>
      </dsp:nvSpPr>
      <dsp:spPr>
        <a:xfrm rot="10800000">
          <a:off x="3110429" y="3348140"/>
          <a:ext cx="1795302" cy="5591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486A7-1EC9-43B5-B524-E6BBF215AB5D}">
      <dsp:nvSpPr>
        <dsp:cNvPr id="0" name=""/>
        <dsp:cNvSpPr/>
      </dsp:nvSpPr>
      <dsp:spPr>
        <a:xfrm>
          <a:off x="2178475" y="2882163"/>
          <a:ext cx="1863908" cy="14911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Basal Metabolic Rate</a:t>
          </a:r>
        </a:p>
      </dsp:txBody>
      <dsp:txXfrm>
        <a:off x="2222149" y="2925837"/>
        <a:ext cx="1776560" cy="1403778"/>
      </dsp:txXfrm>
    </dsp:sp>
    <dsp:sp modelId="{8390671C-A9E4-4CF0-9201-13A5CC90880D}">
      <dsp:nvSpPr>
        <dsp:cNvPr id="0" name=""/>
        <dsp:cNvSpPr/>
      </dsp:nvSpPr>
      <dsp:spPr>
        <a:xfrm rot="13500000">
          <a:off x="3691279" y="1945846"/>
          <a:ext cx="1795302" cy="5591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1CBE8-6EE7-4956-B9CF-BD91229B1054}">
      <dsp:nvSpPr>
        <dsp:cNvPr id="0" name=""/>
        <dsp:cNvSpPr/>
      </dsp:nvSpPr>
      <dsp:spPr>
        <a:xfrm>
          <a:off x="3022240" y="845133"/>
          <a:ext cx="1863908" cy="14911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Resting Metabolic Rate</a:t>
          </a:r>
        </a:p>
      </dsp:txBody>
      <dsp:txXfrm>
        <a:off x="3065914" y="888807"/>
        <a:ext cx="1776560" cy="1403778"/>
      </dsp:txXfrm>
    </dsp:sp>
    <dsp:sp modelId="{5D15F9FF-CE3D-42DB-AEF9-CFDDD328F6C9}">
      <dsp:nvSpPr>
        <dsp:cNvPr id="0" name=""/>
        <dsp:cNvSpPr/>
      </dsp:nvSpPr>
      <dsp:spPr>
        <a:xfrm rot="16200000">
          <a:off x="5093573" y="1364996"/>
          <a:ext cx="1795302" cy="5591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02BF0-2D31-4CA2-9355-A12C9502B8B6}">
      <dsp:nvSpPr>
        <dsp:cNvPr id="0" name=""/>
        <dsp:cNvSpPr/>
      </dsp:nvSpPr>
      <dsp:spPr>
        <a:xfrm>
          <a:off x="5059270" y="1368"/>
          <a:ext cx="1863908" cy="14911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Thermic Effect of Feeding</a:t>
          </a:r>
        </a:p>
      </dsp:txBody>
      <dsp:txXfrm>
        <a:off x="5102944" y="45042"/>
        <a:ext cx="1776560" cy="1403778"/>
      </dsp:txXfrm>
    </dsp:sp>
    <dsp:sp modelId="{3E0F2BDF-3550-4787-8F60-600F912BB425}">
      <dsp:nvSpPr>
        <dsp:cNvPr id="0" name=""/>
        <dsp:cNvSpPr/>
      </dsp:nvSpPr>
      <dsp:spPr>
        <a:xfrm rot="18900000">
          <a:off x="6495868" y="1945846"/>
          <a:ext cx="1795302" cy="5591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2A8C44-8205-4D0C-B7B9-CD140DBB6115}">
      <dsp:nvSpPr>
        <dsp:cNvPr id="0" name=""/>
        <dsp:cNvSpPr/>
      </dsp:nvSpPr>
      <dsp:spPr>
        <a:xfrm>
          <a:off x="7096300" y="845133"/>
          <a:ext cx="1863908" cy="14911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Exercise Activity </a:t>
          </a:r>
        </a:p>
      </dsp:txBody>
      <dsp:txXfrm>
        <a:off x="7139974" y="888807"/>
        <a:ext cx="1776560" cy="1403778"/>
      </dsp:txXfrm>
    </dsp:sp>
    <dsp:sp modelId="{007EFA12-E512-49CE-81B9-1A4AF97CBCA7}">
      <dsp:nvSpPr>
        <dsp:cNvPr id="0" name=""/>
        <dsp:cNvSpPr/>
      </dsp:nvSpPr>
      <dsp:spPr>
        <a:xfrm>
          <a:off x="7076718" y="3348140"/>
          <a:ext cx="1795302" cy="55917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76F494-1F3A-4878-B6A5-0194D55491A7}">
      <dsp:nvSpPr>
        <dsp:cNvPr id="0" name=""/>
        <dsp:cNvSpPr/>
      </dsp:nvSpPr>
      <dsp:spPr>
        <a:xfrm>
          <a:off x="7940065" y="2882163"/>
          <a:ext cx="1863908" cy="14911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Non-Exercise Activity </a:t>
          </a:r>
        </a:p>
      </dsp:txBody>
      <dsp:txXfrm>
        <a:off x="7983739" y="2925837"/>
        <a:ext cx="1776560" cy="1403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F9B79-9A7D-492D-BE99-88929A77C2D6}" type="datetimeFigureOut">
              <a:rPr lang="en-CA" smtClean="0"/>
              <a:t>2018-04-15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4B3AC-61BA-48A8-85C1-E52CC52284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47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4B3AC-61BA-48A8-85C1-E52CC522844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7862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4B3AC-61BA-48A8-85C1-E52CC522844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906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4B3AC-61BA-48A8-85C1-E52CC522844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603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4B3AC-61BA-48A8-85C1-E52CC522844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7232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4B3AC-61BA-48A8-85C1-E52CC522844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4354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4B3AC-61BA-48A8-85C1-E52CC522844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724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4/15/2018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978" y="2114550"/>
            <a:ext cx="10572000" cy="2416507"/>
          </a:xfrm>
        </p:spPr>
        <p:txBody>
          <a:bodyPr anchor="ctr"/>
          <a:lstStyle/>
          <a:p>
            <a:r>
              <a:rPr lang="en-CA" sz="6600" dirty="0"/>
              <a:t>Goal-Based Calorie and Macronutrient Intake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78" y="5702228"/>
            <a:ext cx="10572000" cy="434974"/>
          </a:xfrm>
        </p:spPr>
        <p:txBody>
          <a:bodyPr>
            <a:noAutofit/>
          </a:bodyPr>
          <a:lstStyle/>
          <a:p>
            <a:r>
              <a:rPr lang="en-CA" sz="2000" dirty="0"/>
              <a:t>T-Lane Transportation | April 13, 2018</a:t>
            </a:r>
          </a:p>
        </p:txBody>
      </p:sp>
      <p:pic>
        <p:nvPicPr>
          <p:cNvPr id="7" name="Slide 1">
            <a:hlinkClick r:id="" action="ppaction://media"/>
            <a:extLst>
              <a:ext uri="{FF2B5EF4-FFF2-40B4-BE49-F238E27FC236}">
                <a16:creationId xmlns:a16="http://schemas.microsoft.com/office/drawing/2014/main" id="{C0781092-4443-43FE-8A7A-19289B8238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29701" y="58324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makes up your metabolism…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341848"/>
              </p:ext>
            </p:extLst>
          </p:nvPr>
        </p:nvGraphicFramePr>
        <p:xfrm>
          <a:off x="104774" y="2095500"/>
          <a:ext cx="11982450" cy="461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Slide2">
            <a:hlinkClick r:id="" action="ppaction://media"/>
            <a:extLst>
              <a:ext uri="{FF2B5EF4-FFF2-40B4-BE49-F238E27FC236}">
                <a16:creationId xmlns:a16="http://schemas.microsoft.com/office/drawing/2014/main" id="{C521AAB7-5979-433B-97AB-69F321823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077198" y="58012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3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D3EFA-D8AF-44D8-8357-B77200C5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Calorie Counting VS Marco Counting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1AB1E-B594-4A21-BDAB-146A15FB3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6143" y="2304744"/>
            <a:ext cx="5189857" cy="576262"/>
          </a:xfrm>
        </p:spPr>
        <p:txBody>
          <a:bodyPr/>
          <a:lstStyle/>
          <a:p>
            <a:r>
              <a:rPr lang="en-CA" sz="2400" b="1" dirty="0"/>
              <a:t>Calorie Counting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076421-EA5A-4342-A745-FE4EAED7D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4729" y="3039268"/>
            <a:ext cx="5189856" cy="337154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Easy, one-step system</a:t>
            </a:r>
          </a:p>
          <a:p>
            <a:endParaRPr lang="en-CA" dirty="0"/>
          </a:p>
          <a:p>
            <a:r>
              <a:rPr lang="en-CA" dirty="0"/>
              <a:t>Focus is on calories, not what makes up the calories</a:t>
            </a:r>
          </a:p>
          <a:p>
            <a:pPr lvl="1"/>
            <a:r>
              <a:rPr lang="en-CA" dirty="0"/>
              <a:t>Ex. 500 calories of cake vs 500 calories of carrots</a:t>
            </a:r>
          </a:p>
          <a:p>
            <a:endParaRPr lang="en-CA" dirty="0"/>
          </a:p>
          <a:p>
            <a:r>
              <a:rPr lang="en-CA" dirty="0"/>
              <a:t>Best for people who want simple solutions to achieve general health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B30EBB-CB73-42F1-8048-19A8E8FA5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7415" y="2304744"/>
            <a:ext cx="5194583" cy="576262"/>
          </a:xfrm>
        </p:spPr>
        <p:txBody>
          <a:bodyPr/>
          <a:lstStyle/>
          <a:p>
            <a:r>
              <a:rPr lang="en-CA" sz="2400" b="1" dirty="0"/>
              <a:t>Macro Tracking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E20B60-8AA1-46C0-AC6D-B2CD5C1AE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7415" y="3039269"/>
            <a:ext cx="5194583" cy="3371544"/>
          </a:xfrm>
        </p:spPr>
        <p:txBody>
          <a:bodyPr>
            <a:normAutofit lnSpcReduction="10000"/>
          </a:bodyPr>
          <a:lstStyle/>
          <a:p>
            <a:r>
              <a:rPr lang="en-CA" dirty="0"/>
              <a:t>More complex</a:t>
            </a:r>
          </a:p>
          <a:p>
            <a:endParaRPr lang="en-CA" dirty="0"/>
          </a:p>
          <a:p>
            <a:r>
              <a:rPr lang="en-CA" dirty="0"/>
              <a:t>Made up of three parts: protein, carbohydrates and fats</a:t>
            </a:r>
          </a:p>
          <a:p>
            <a:endParaRPr lang="en-CA" dirty="0"/>
          </a:p>
          <a:p>
            <a:r>
              <a:rPr lang="en-CA" dirty="0"/>
              <a:t>You are aware of what’s being put in your body</a:t>
            </a:r>
          </a:p>
          <a:p>
            <a:endParaRPr lang="en-CA" dirty="0"/>
          </a:p>
          <a:p>
            <a:r>
              <a:rPr lang="en-CA" dirty="0"/>
              <a:t>Best for physique and performance goals</a:t>
            </a:r>
          </a:p>
          <a:p>
            <a:endParaRPr lang="en-CA" dirty="0"/>
          </a:p>
        </p:txBody>
      </p:sp>
      <p:pic>
        <p:nvPicPr>
          <p:cNvPr id="7" name="Slide 3">
            <a:hlinkClick r:id="" action="ppaction://media"/>
            <a:extLst>
              <a:ext uri="{FF2B5EF4-FFF2-40B4-BE49-F238E27FC236}">
                <a16:creationId xmlns:a16="http://schemas.microsoft.com/office/drawing/2014/main" id="{2FEC3F33-52DA-4AB0-A720-2FA9036710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60028" y="61060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8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5982-5B31-4AA8-B6E5-450CD6BF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Your Daily Caloric Intake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4BB08B-6407-43C2-AB13-622A13D8E985}"/>
              </a:ext>
            </a:extLst>
          </p:cNvPr>
          <p:cNvSpPr txBox="1"/>
          <p:nvPr/>
        </p:nvSpPr>
        <p:spPr>
          <a:xfrm>
            <a:off x="480646" y="2461846"/>
            <a:ext cx="11230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                                                                                  PERSONAL GOAL</a:t>
            </a:r>
          </a:p>
          <a:p>
            <a:endParaRPr lang="en-CA" sz="2400" b="1" dirty="0"/>
          </a:p>
          <a:p>
            <a:r>
              <a:rPr lang="en-CA" sz="2400" b="1" dirty="0"/>
              <a:t>                                                                         </a:t>
            </a:r>
            <a:r>
              <a:rPr lang="en-CA" sz="2400" dirty="0"/>
              <a:t>FAT LOSS               MUSCLE GAIN</a:t>
            </a:r>
          </a:p>
          <a:p>
            <a:endParaRPr lang="en-CA" sz="2400" b="1" dirty="0"/>
          </a:p>
          <a:p>
            <a:r>
              <a:rPr lang="en-CA" sz="2400" dirty="0"/>
              <a:t>Sedentary (minimal exercise)                          9 - 11                          15 – 18</a:t>
            </a:r>
          </a:p>
          <a:p>
            <a:endParaRPr lang="en-CA" sz="2400" dirty="0"/>
          </a:p>
          <a:p>
            <a:r>
              <a:rPr lang="en-CA" sz="2400" dirty="0"/>
              <a:t>Moderately Active (3-4 times/</a:t>
            </a:r>
            <a:r>
              <a:rPr lang="en-CA" sz="2400" dirty="0" err="1"/>
              <a:t>wk</a:t>
            </a:r>
            <a:r>
              <a:rPr lang="en-CA" sz="2400" dirty="0"/>
              <a:t>)                 11 – 13                         18 - 20</a:t>
            </a:r>
          </a:p>
          <a:p>
            <a:endParaRPr lang="en-CA" sz="2400" dirty="0"/>
          </a:p>
          <a:p>
            <a:r>
              <a:rPr lang="en-CA" sz="2400" dirty="0"/>
              <a:t>Very Active (5-7 times/</a:t>
            </a:r>
            <a:r>
              <a:rPr lang="en-CA" sz="2400" dirty="0" err="1"/>
              <a:t>wk</a:t>
            </a:r>
            <a:r>
              <a:rPr lang="en-CA" sz="2400" dirty="0"/>
              <a:t>)                             13 - 15                           20 - 22</a:t>
            </a:r>
          </a:p>
        </p:txBody>
      </p:sp>
      <p:pic>
        <p:nvPicPr>
          <p:cNvPr id="4" name="Slide 4">
            <a:hlinkClick r:id="" action="ppaction://media"/>
            <a:extLst>
              <a:ext uri="{FF2B5EF4-FFF2-40B4-BE49-F238E27FC236}">
                <a16:creationId xmlns:a16="http://schemas.microsoft.com/office/drawing/2014/main" id="{59DFB854-AA66-4ABB-8D05-8AF8E197F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7198" y="58781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6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4288B-A048-453F-BE96-7E02443F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Your Daily Caloric Intake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84B9B8-DD42-47D1-B987-3ED5A29C3769}"/>
              </a:ext>
            </a:extLst>
          </p:cNvPr>
          <p:cNvSpPr/>
          <p:nvPr/>
        </p:nvSpPr>
        <p:spPr>
          <a:xfrm>
            <a:off x="810001" y="2998149"/>
            <a:ext cx="105719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Example - A sedentary 150lb person with a goal of fat loss. </a:t>
            </a:r>
          </a:p>
          <a:p>
            <a:endParaRPr lang="en-CA" sz="2400" dirty="0"/>
          </a:p>
          <a:p>
            <a:r>
              <a:rPr lang="en-CA" sz="2400" dirty="0"/>
              <a:t>Daily Caloric Intake: bodyweight (lbs) x 9-11</a:t>
            </a:r>
          </a:p>
          <a:p>
            <a:endParaRPr lang="en-CA" sz="2400" dirty="0"/>
          </a:p>
          <a:p>
            <a:r>
              <a:rPr lang="en-CA" sz="2400" dirty="0"/>
              <a:t>                                      150 x 9 = 1350 calories/day (low)</a:t>
            </a:r>
          </a:p>
          <a:p>
            <a:r>
              <a:rPr lang="en-CA" sz="2400" dirty="0"/>
              <a:t>  </a:t>
            </a:r>
          </a:p>
          <a:p>
            <a:r>
              <a:rPr lang="en-CA" sz="2400" dirty="0"/>
              <a:t>                                      150 x 10 = 1500 calories/day (mod)</a:t>
            </a:r>
          </a:p>
          <a:p>
            <a:r>
              <a:rPr lang="en-CA" sz="2400" dirty="0"/>
              <a:t>                                  </a:t>
            </a:r>
          </a:p>
          <a:p>
            <a:r>
              <a:rPr lang="en-CA" sz="2400" dirty="0"/>
              <a:t>                                      150 x 11 = 1650 calories/day (high)</a:t>
            </a:r>
          </a:p>
        </p:txBody>
      </p:sp>
      <p:pic>
        <p:nvPicPr>
          <p:cNvPr id="4" name="Slide 5">
            <a:hlinkClick r:id="" action="ppaction://media"/>
            <a:extLst>
              <a:ext uri="{FF2B5EF4-FFF2-40B4-BE49-F238E27FC236}">
                <a16:creationId xmlns:a16="http://schemas.microsoft.com/office/drawing/2014/main" id="{7B9B84E0-247A-4500-9CA6-AE063A06B9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07261" y="5836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6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06FC1-C57E-4D14-80B8-6E322F87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Your Daily Macronutrient Goals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C467D-483B-42CE-8FFB-D32E71A93965}"/>
              </a:ext>
            </a:extLst>
          </p:cNvPr>
          <p:cNvSpPr/>
          <p:nvPr/>
        </p:nvSpPr>
        <p:spPr>
          <a:xfrm>
            <a:off x="810000" y="3244332"/>
            <a:ext cx="105719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Step 1: Determine calories.</a:t>
            </a:r>
          </a:p>
          <a:p>
            <a:endParaRPr lang="en-CA" sz="2400" dirty="0"/>
          </a:p>
          <a:p>
            <a:r>
              <a:rPr lang="en-CA" sz="2400" dirty="0"/>
              <a:t>Step 2: Multiply calories by percentage of macronutrients.</a:t>
            </a:r>
          </a:p>
          <a:p>
            <a:endParaRPr lang="en-CA" sz="2400" dirty="0"/>
          </a:p>
          <a:p>
            <a:r>
              <a:rPr lang="en-CA" sz="2400" dirty="0"/>
              <a:t>Step 3: Divide calories for each macronutrient by the number of grams in each macronutrient.</a:t>
            </a:r>
          </a:p>
        </p:txBody>
      </p:sp>
      <p:pic>
        <p:nvPicPr>
          <p:cNvPr id="4" name="Slide 6">
            <a:hlinkClick r:id="" action="ppaction://media"/>
            <a:extLst>
              <a:ext uri="{FF2B5EF4-FFF2-40B4-BE49-F238E27FC236}">
                <a16:creationId xmlns:a16="http://schemas.microsoft.com/office/drawing/2014/main" id="{FC511939-7C22-4BF5-A660-0E56B631F3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77197" y="5836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7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A4EE4-D763-4282-9758-3ECE59672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Your Daily Macronutrient Goals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86A113-B8B3-40EF-B7F2-A26B0A509FA7}"/>
              </a:ext>
            </a:extLst>
          </p:cNvPr>
          <p:cNvSpPr txBox="1"/>
          <p:nvPr/>
        </p:nvSpPr>
        <p:spPr>
          <a:xfrm>
            <a:off x="480646" y="2461846"/>
            <a:ext cx="11230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                                                                                  PERSONAL GOAL</a:t>
            </a:r>
          </a:p>
          <a:p>
            <a:endParaRPr lang="en-CA" sz="2400" b="1" dirty="0"/>
          </a:p>
          <a:p>
            <a:r>
              <a:rPr lang="en-CA" sz="2400" b="1" dirty="0"/>
              <a:t>                                                                         </a:t>
            </a:r>
            <a:r>
              <a:rPr lang="en-CA" sz="2400" dirty="0"/>
              <a:t>FAT LOSS               MUSCLE GAIN</a:t>
            </a:r>
          </a:p>
          <a:p>
            <a:endParaRPr lang="en-CA" sz="2400" b="1" dirty="0"/>
          </a:p>
          <a:p>
            <a:r>
              <a:rPr lang="en-CA" sz="2400" dirty="0"/>
              <a:t>Protein (4 </a:t>
            </a:r>
            <a:r>
              <a:rPr lang="en-CA" sz="2400" dirty="0" err="1"/>
              <a:t>cals</a:t>
            </a:r>
            <a:r>
              <a:rPr lang="en-CA" sz="2400" dirty="0"/>
              <a:t>/g)                                                35%                            30%</a:t>
            </a:r>
          </a:p>
          <a:p>
            <a:endParaRPr lang="en-CA" sz="2400" dirty="0"/>
          </a:p>
          <a:p>
            <a:r>
              <a:rPr lang="en-CA" sz="2400" dirty="0"/>
              <a:t>Carbohydrates (4 </a:t>
            </a:r>
            <a:r>
              <a:rPr lang="en-CA" sz="2400" dirty="0" err="1"/>
              <a:t>cals</a:t>
            </a:r>
            <a:r>
              <a:rPr lang="en-CA" sz="2400" dirty="0"/>
              <a:t>/g)                                  25%                             40%</a:t>
            </a:r>
          </a:p>
          <a:p>
            <a:endParaRPr lang="en-CA" sz="2400" dirty="0"/>
          </a:p>
          <a:p>
            <a:r>
              <a:rPr lang="en-CA" sz="2400" dirty="0"/>
              <a:t>FATS (9 </a:t>
            </a:r>
            <a:r>
              <a:rPr lang="en-CA" sz="2400" dirty="0" err="1"/>
              <a:t>cals</a:t>
            </a:r>
            <a:r>
              <a:rPr lang="en-CA" sz="2400" dirty="0"/>
              <a:t>/g)                                                     40%                             30%</a:t>
            </a:r>
          </a:p>
        </p:txBody>
      </p:sp>
      <p:pic>
        <p:nvPicPr>
          <p:cNvPr id="4" name="Slide 7">
            <a:hlinkClick r:id="" action="ppaction://media"/>
            <a:extLst>
              <a:ext uri="{FF2B5EF4-FFF2-40B4-BE49-F238E27FC236}">
                <a16:creationId xmlns:a16="http://schemas.microsoft.com/office/drawing/2014/main" id="{008D6F59-8EE3-4A1F-A7FF-A48232FD24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01752" y="58781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1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6882D-3C48-4CF0-81E5-1B88FA33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Protein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D7837E-A8B1-4861-B4A6-F38AA50D7348}"/>
              </a:ext>
            </a:extLst>
          </p:cNvPr>
          <p:cNvSpPr txBox="1"/>
          <p:nvPr/>
        </p:nvSpPr>
        <p:spPr>
          <a:xfrm>
            <a:off x="1383322" y="2483730"/>
            <a:ext cx="942535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A sedentary 150lb person with a goal of fat loss.</a:t>
            </a:r>
          </a:p>
          <a:p>
            <a:endParaRPr lang="en-CA" sz="2400" dirty="0"/>
          </a:p>
          <a:p>
            <a:r>
              <a:rPr lang="en-CA" sz="2400" dirty="0"/>
              <a:t>STEP 1: 1500 calories/day | Protein 35% | Carbs 25% | Fats 40%</a:t>
            </a:r>
          </a:p>
          <a:p>
            <a:endParaRPr lang="en-CA" sz="2400" dirty="0"/>
          </a:p>
          <a:p>
            <a:r>
              <a:rPr lang="en-CA" sz="2400" dirty="0"/>
              <a:t>STEP 2: 35% of 1500 calories is … 0.35 x 1500 = 525 calories </a:t>
            </a:r>
          </a:p>
          <a:p>
            <a:endParaRPr lang="en-CA" sz="2400" dirty="0"/>
          </a:p>
          <a:p>
            <a:r>
              <a:rPr lang="en-CA" sz="2400" dirty="0"/>
              <a:t>STEP 3: Each gram of protein has 4 </a:t>
            </a:r>
            <a:r>
              <a:rPr lang="en-CA" sz="2400" dirty="0" err="1"/>
              <a:t>cals</a:t>
            </a:r>
            <a:r>
              <a:rPr lang="en-CA" sz="2400" dirty="0"/>
              <a:t>, so ... 525 / 4 = 131.25 </a:t>
            </a:r>
          </a:p>
          <a:p>
            <a:endParaRPr lang="en-CA" sz="2400" dirty="0"/>
          </a:p>
          <a:p>
            <a:r>
              <a:rPr lang="en-CA" sz="2400" i="1" dirty="0"/>
              <a:t>This person should have 131.25g (approx.) of protein per day to achieve their goals. </a:t>
            </a:r>
          </a:p>
          <a:p>
            <a:endParaRPr lang="en-CA" dirty="0"/>
          </a:p>
        </p:txBody>
      </p:sp>
      <p:pic>
        <p:nvPicPr>
          <p:cNvPr id="3" name="Slide 8">
            <a:hlinkClick r:id="" action="ppaction://media"/>
            <a:extLst>
              <a:ext uri="{FF2B5EF4-FFF2-40B4-BE49-F238E27FC236}">
                <a16:creationId xmlns:a16="http://schemas.microsoft.com/office/drawing/2014/main" id="{108F7179-BBF1-4DDF-B31F-982CEA14B4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7198" y="59367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5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8CD9B-A240-45CA-ACF9-03E0C565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Determine Your Daily Macronutrient Goals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D9F7C2-197F-4F1A-8144-E88E17DDAA19}"/>
              </a:ext>
            </a:extLst>
          </p:cNvPr>
          <p:cNvSpPr/>
          <p:nvPr/>
        </p:nvSpPr>
        <p:spPr>
          <a:xfrm>
            <a:off x="978875" y="2418970"/>
            <a:ext cx="1023424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Example - A sedentary 150lb person with a goal of fat loss. </a:t>
            </a:r>
          </a:p>
          <a:p>
            <a:endParaRPr lang="en-CA" sz="2400" dirty="0"/>
          </a:p>
          <a:p>
            <a:r>
              <a:rPr lang="en-CA" sz="2400" dirty="0"/>
              <a:t>Step 1: Daily Caloric Intake: </a:t>
            </a:r>
          </a:p>
          <a:p>
            <a:r>
              <a:rPr lang="en-CA" sz="2400" dirty="0"/>
              <a:t>1500 calories/day</a:t>
            </a:r>
          </a:p>
          <a:p>
            <a:endParaRPr lang="en-CA" sz="2400" dirty="0"/>
          </a:p>
          <a:p>
            <a:r>
              <a:rPr lang="en-CA" sz="2400" dirty="0"/>
              <a:t>Step 2: Calories per macronutrient: </a:t>
            </a:r>
          </a:p>
          <a:p>
            <a:r>
              <a:rPr lang="en-CA" sz="2400" dirty="0"/>
              <a:t>P 525 | C 375 | F 600 </a:t>
            </a:r>
          </a:p>
          <a:p>
            <a:endParaRPr lang="en-CA" sz="2400" dirty="0"/>
          </a:p>
          <a:p>
            <a:r>
              <a:rPr lang="en-CA" sz="2400" dirty="0"/>
              <a:t>Step 3: Divide calories by the number of grams in each macronutrient: </a:t>
            </a:r>
          </a:p>
          <a:p>
            <a:r>
              <a:rPr lang="en-CA" sz="2400" dirty="0"/>
              <a:t>P 131 g| C 94 g | F 67 g</a:t>
            </a:r>
          </a:p>
          <a:p>
            <a:endParaRPr lang="en-CA" sz="2400" dirty="0"/>
          </a:p>
          <a:p>
            <a:endParaRPr lang="en-CA" sz="2400" dirty="0"/>
          </a:p>
        </p:txBody>
      </p:sp>
      <p:pic>
        <p:nvPicPr>
          <p:cNvPr id="3" name="Slide 9">
            <a:hlinkClick r:id="" action="ppaction://media"/>
            <a:extLst>
              <a:ext uri="{FF2B5EF4-FFF2-40B4-BE49-F238E27FC236}">
                <a16:creationId xmlns:a16="http://schemas.microsoft.com/office/drawing/2014/main" id="{64EACDA9-2E08-44D7-8F96-FA835F4BCE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7198" y="58012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1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1972</TotalTime>
  <Words>471</Words>
  <Application>Microsoft Office PowerPoint</Application>
  <PresentationFormat>Widescreen</PresentationFormat>
  <Paragraphs>88</Paragraphs>
  <Slides>9</Slides>
  <Notes>6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2</vt:lpstr>
      <vt:lpstr>Quotable</vt:lpstr>
      <vt:lpstr>Goal-Based Calorie and Macronutrient Intake</vt:lpstr>
      <vt:lpstr>What makes up your metabolism…</vt:lpstr>
      <vt:lpstr>Calorie Counting VS Marco Counting</vt:lpstr>
      <vt:lpstr>Determine Your Daily Caloric Intake</vt:lpstr>
      <vt:lpstr>Determine Your Daily Caloric Intake</vt:lpstr>
      <vt:lpstr>Determine Your Daily Macronutrient Goals</vt:lpstr>
      <vt:lpstr>Determine Your Daily Macronutrient Goals</vt:lpstr>
      <vt:lpstr>Example: Protein</vt:lpstr>
      <vt:lpstr>Determine Your Daily Macronutrient 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YOUR METABOLISM</dc:title>
  <dc:creator>Shannon Moens</dc:creator>
  <cp:lastModifiedBy>Shannon Moens</cp:lastModifiedBy>
  <cp:revision>84</cp:revision>
  <dcterms:created xsi:type="dcterms:W3CDTF">2017-02-13T15:33:30Z</dcterms:created>
  <dcterms:modified xsi:type="dcterms:W3CDTF">2018-04-15T23:58:45Z</dcterms:modified>
</cp:coreProperties>
</file>